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3" r:id="rId169"/>
    <p:sldId id="424" r:id="rId17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EE7636-6F58-4BA5-A9DD-6A382D0931FE}">
  <a:tblStyle styleId="{75EE7636-6F58-4BA5-A9DD-6A382D0931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notesMaster" Target="notesMasters/notesMaster1.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tableStyles" Target="tableStyle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3" Type="http://schemas.openxmlformats.org/officeDocument/2006/relationships/hyperlink" Target="https://community.zoom.com/t5/Meetings/ERROR-1132/td-p/40521" TargetMode="External"/><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en.wikipedia.org/wiki/Grace_Hopper"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www.britannica.com/technology/Harvard-Mark-I"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en.wikipedia.org/wiki/Software_bug" TargetMode="External"/><Relationship Id="rId2" Type="http://schemas.openxmlformats.org/officeDocument/2006/relationships/slide" Target="../slides/slide63.xml"/><Relationship Id="rId1" Type="http://schemas.openxmlformats.org/officeDocument/2006/relationships/notesMaster" Target="../notesMasters/notesMaster1.xml"/><Relationship Id="rId4" Type="http://schemas.openxmlformats.org/officeDocument/2006/relationships/hyperlink" Target="https://en.wikipedia.org/wiki/Harvard_Mark_II" TargetMode="Externa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52b199c4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52b199c4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solidFill>
                  <a:schemeClr val="dk1"/>
                </a:solidFill>
              </a:rPr>
              <a:t>Reload codespace</a:t>
            </a:r>
            <a:endParaRPr>
              <a:solidFill>
                <a:schemeClr val="dk1"/>
              </a:solidFill>
            </a:endParaRPr>
          </a:p>
          <a:p>
            <a:pPr marL="457200" lvl="0" indent="-298450" algn="l" rtl="0">
              <a:spcBef>
                <a:spcPts val="0"/>
              </a:spcBef>
              <a:spcAft>
                <a:spcPts val="0"/>
              </a:spcAft>
              <a:buSzPts val="1100"/>
              <a:buChar char="●"/>
            </a:pPr>
            <a:r>
              <a:rPr lang="en"/>
              <a:t>Uncheck VS Code tabs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52d030a94b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52d030a94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00334256b_1_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00334256b_1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600334256b_1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600334256b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280537beb98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280537beb9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types have fixed length, so how implement strings?</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988286dadd_0_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988286dad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hi2.c</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988286dadd_0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988286dad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600334256b_1_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600334256b_1_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hi3.c</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988286dadd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988286dadd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know where end is?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0537beb98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0537beb9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988286dadd_0_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988286dadd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80537beb98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80537beb9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8070e0ad67_1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8070e0ad67_1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988286dadd_0_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988286dadd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hi4.c</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988286dadd_0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988286dadd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80537beb98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80537beb9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fead10c7ec_6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fead10c7ec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fead10c7ec_6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fead10c7ec_6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988286dadd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988286dad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hi5.c</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600334256b_1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600334256b_1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88286dadd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88286dadd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988286dadd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988286dadd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988286dadd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988286dadd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802853f3a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802853f3a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Nineteen Eighty-Four</a:t>
            </a:r>
            <a:endParaRPr/>
          </a:p>
          <a:p>
            <a:pPr marL="0" lvl="0" indent="0" algn="l" rtl="0">
              <a:spcBef>
                <a:spcPts val="0"/>
              </a:spcBef>
              <a:spcAft>
                <a:spcPts val="0"/>
              </a:spcAft>
              <a:buNone/>
            </a:pPr>
            <a:r>
              <a:rPr lang="en"/>
              <a:t>George Orwell</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600334256b_1_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600334256b_1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hi6.c</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988286dadd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988286dad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988286dadd_0_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988286dadd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hi7.c</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600334256b_59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600334256b_59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length{0,1}.c</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fead10c7ec_6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fead10c7ec_6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152d030a94b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152d030a94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fead10c7ec_6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fead10c7ec_6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length2.c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string{0,1}.c</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601de35e0b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601de35e0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152d030a94b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152d030a94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80537beb98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80537beb9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802853f3a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802853f3a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280537beb98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280537beb9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uppercase{0,1,2}.c</a:t>
            </a:r>
            <a:endParaRPr>
              <a:solidFill>
                <a:schemeClr val="dk1"/>
              </a:solidFill>
            </a:endParaRPr>
          </a:p>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600334256b_1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600334256b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cd, etc.</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421cb10800_1_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421cb10800_1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421cb10800_1_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421cb10800_1_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421cb10800_1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421cb10800_1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greet{0,1,2,3,4}.c</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280537beb98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280537beb98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52d030a94b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52d030a94b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cowsay moo</a:t>
            </a:r>
            <a:endParaRPr/>
          </a:p>
          <a:p>
            <a:pPr marL="0" lvl="0" indent="0" algn="l" rtl="0">
              <a:spcBef>
                <a:spcPts val="0"/>
              </a:spcBef>
              <a:spcAft>
                <a:spcPts val="0"/>
              </a:spcAft>
              <a:buNone/>
            </a:pPr>
            <a:r>
              <a:rPr lang="en"/>
              <a:t>cowsay -f duck quack</a:t>
            </a:r>
            <a:endParaRPr/>
          </a:p>
          <a:p>
            <a:pPr marL="0" lvl="0" indent="0" algn="l" rtl="0">
              <a:spcBef>
                <a:spcPts val="0"/>
              </a:spcBef>
              <a:spcAft>
                <a:spcPts val="0"/>
              </a:spcAft>
              <a:buNone/>
            </a:pPr>
            <a:r>
              <a:rPr lang="en"/>
              <a:t>cowsay -f dragon RAWR</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600334256b_59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600334256b_59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152d030a94b_0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152d030a94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https://community.zoom.com/t5/Meetings/ERROR-1132/td-p/40521</a:t>
            </a:r>
            <a:r>
              <a:rPr lang="en"/>
              <a:t>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2d030a94b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2d030a94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https://github.com/</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070e0ad67_12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070e0ad67_1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421cb10800_1_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421cb10800_1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421cb10800_1_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421cb10800_1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421cb10800_1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421cb10800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status.c</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600334256b_1_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600334256b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for TFs' testing students code (or testing code in industry in automated processes)</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52d030a94b_0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2d030a94b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ead10c7ec_6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ead10c7ec_6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600334256b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600334256b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600334256b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600334256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988286dadd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988286dadd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00334256b_1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00334256b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02853f3a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02853f3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600334256b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600334256b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ef74848014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ef74848014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80537beb98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80537beb9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280537beb98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280537beb9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280537beb98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280537beb98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280537beb98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280537beb9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fead10c7ec_6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fead10c7ec_6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ef74848014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ef74848014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600334256b_1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600334256b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ef74848014_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ef74848014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52d030a94b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52d030a94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ef74848014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ef7484801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ef74848014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ef74848014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ef74848014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ef74848014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ef74848014_2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ef74848014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f74848014_2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ef74848014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ef74848014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ef74848014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ef74848014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ef74848014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ef74848014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5315c3a6c0_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5315c3a6c0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152b199c420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152b199c420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008459a0e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08459a0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80537beb98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80537beb9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know it doesn't feel like it, but have had training wheels on…</a:t>
            </a:r>
            <a:endParaRPr/>
          </a:p>
          <a:p>
            <a:pPr marL="0" lvl="0" indent="0" algn="l" rtl="0">
              <a:spcBef>
                <a:spcPts val="0"/>
              </a:spcBef>
              <a:spcAft>
                <a:spcPts val="0"/>
              </a:spcAft>
              <a:buNone/>
            </a:pPr>
            <a:r>
              <a:rPr lang="en"/>
              <a:t>bottom-up understanding, to deduce solutions to problems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88286dad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988286dad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52b199c42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52b199c42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88286dadd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988286dad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988286dad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988286da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hello0.c</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21cb10800_1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21cb10800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00334256b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00334256b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00334256b_1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600334256b_1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600334256b_1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600334256b_1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hello1.c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21cb10800_1_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21cb10800_1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21cb10800_1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21cb10800_1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21cb10800_1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21cb10800_1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21cb10800_1_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21cb10800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52b199c420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52b199c420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solidFill>
                  <a:schemeClr val="dk1"/>
                </a:solidFill>
              </a:rPr>
              <a:t>Reload codespace</a:t>
            </a:r>
            <a:endParaRPr>
              <a:solidFill>
                <a:schemeClr val="dk1"/>
              </a:solidFill>
            </a:endParaRPr>
          </a:p>
          <a:p>
            <a:pPr marL="457200" lvl="0" indent="-298450" algn="l" rtl="0">
              <a:spcBef>
                <a:spcPts val="0"/>
              </a:spcBef>
              <a:spcAft>
                <a:spcPts val="0"/>
              </a:spcAft>
              <a:buSzPts val="1100"/>
              <a:buChar char="●"/>
            </a:pPr>
            <a:r>
              <a:rPr lang="en"/>
              <a:t>Uncheck VS Code tabs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21cb10800_1_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21cb10800_1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80537beb98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80537beb9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0537beb98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0537beb9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421cb10800_1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421cb10800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21cb10800_1_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21cb10800_1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421cb10800_1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421cb10800_1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21cb10800_1_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21cb10800_1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21cb10800_1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21cb10800_1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21cb10800_1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21cb10800_1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21cb10800_1_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21cb10800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802853f3a5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802853f3a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21cb10800_1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21cb10800_1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421cb10800_1_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421cb10800_1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421cb10800_1_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421cb10800_1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21cb10800_1_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21cb10800_1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421cb10800_1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421cb10800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360bc607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4360bc60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21cb10800_1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21cb10800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600334256b_1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600334256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files involved</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21cb10800_1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21cb10800_1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21cb10800_1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21cb10800_1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8070e0ad67_1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8070e0ad67_1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421cb10800_1_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421cb10800_1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21cb10800_1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21cb10800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421cb10800_1_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421cb10800_1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21cb10800_1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21cb10800_1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0s and 1s for printf.c are actually those for libc.so.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21cb10800_1_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21cb10800_1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00334256b_1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00334256b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00334256b_59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00334256b_5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2d030a94b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2d030a94b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52d030a94b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52d030a94b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intellectual property</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52d030a94b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52d030a94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easier with hello-world than with, e.g., loops, which could be for loops or while loops, etc.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2d030a94b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2d030a94b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One Fish Two Fish Red Fish Blue Fish</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00334256b_59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00334256b_59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2d030a94b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2d030a94b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https://en.wikipedia.org/wiki/Grace_Hopper</a:t>
            </a:r>
            <a:r>
              <a:rPr lang="en"/>
              <a:t> </a:t>
            </a:r>
            <a:endParaRPr/>
          </a:p>
          <a:p>
            <a:pPr marL="0" lvl="0" indent="0" algn="l" rtl="0">
              <a:spcBef>
                <a:spcPts val="0"/>
              </a:spcBef>
              <a:spcAft>
                <a:spcPts val="0"/>
              </a:spcAft>
              <a:buNone/>
            </a:pPr>
            <a:r>
              <a:rPr lang="en"/>
              <a:t>Dr Grace Hopper, Yale PhD</a:t>
            </a:r>
            <a:endParaRPr/>
          </a:p>
          <a:p>
            <a:pPr marL="0" lvl="0" indent="0" algn="l" rtl="0">
              <a:spcBef>
                <a:spcPts val="0"/>
              </a:spcBef>
              <a:spcAft>
                <a:spcPts val="0"/>
              </a:spcAft>
              <a:buNone/>
            </a:pPr>
            <a:r>
              <a:rPr lang="en"/>
              <a:t>Rear Admiral in Navy</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52d030a94b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52d030a94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https://www.britannica.com/technology/Harvard-Mark-I</a:t>
            </a:r>
            <a:r>
              <a:rPr lang="en"/>
              <a:t> </a:t>
            </a:r>
            <a:endParaRPr/>
          </a:p>
          <a:p>
            <a:pPr marL="0" lvl="0" indent="0" algn="l" rtl="0">
              <a:spcBef>
                <a:spcPts val="0"/>
              </a:spcBef>
              <a:spcAft>
                <a:spcPts val="0"/>
              </a:spcAft>
              <a:buNone/>
            </a:pPr>
            <a:r>
              <a:rPr lang="en"/>
              <a:t>SEC</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600334256b_59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600334256b_59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https://en.wikipedia.org/wiki/Software_bug</a:t>
            </a:r>
            <a:endParaRPr/>
          </a:p>
          <a:p>
            <a:pPr marL="0" lvl="0" indent="0" algn="l" rtl="0">
              <a:spcBef>
                <a:spcPts val="0"/>
              </a:spcBef>
              <a:spcAft>
                <a:spcPts val="0"/>
              </a:spcAft>
              <a:buNone/>
            </a:pPr>
            <a:r>
              <a:rPr lang="en" u="sng">
                <a:solidFill>
                  <a:schemeClr val="hlink"/>
                </a:solidFill>
                <a:hlinkClick r:id="rId4"/>
              </a:rPr>
              <a:t>https://en.wikipedia.org/wiki/Harvard_Mark_II</a:t>
            </a:r>
            <a:r>
              <a:rPr lang="en"/>
              <a:t> </a:t>
            </a:r>
            <a:endParaRPr>
              <a:solidFill>
                <a:schemeClr val="dk1"/>
              </a:solidFill>
            </a:endParaRPr>
          </a:p>
          <a:p>
            <a:pPr marL="0" lvl="0" indent="0" algn="l" rtl="0">
              <a:spcBef>
                <a:spcPts val="0"/>
              </a:spcBef>
              <a:spcAft>
                <a:spcPts val="0"/>
              </a:spcAft>
              <a:buNone/>
            </a:pPr>
            <a:r>
              <a:rPr lang="en">
                <a:solidFill>
                  <a:schemeClr val="dk1"/>
                </a:solidFill>
              </a:rPr>
              <a:t>Mark II</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600334256b_59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600334256b_59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actual case of bug being found", now in Smithsonian</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f5e5cdcb2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f5e5cdcb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008459a0e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008459a0e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008459a0eb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008459a0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f14aaad7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f14aaad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buggy{0,1}.c</a:t>
            </a:r>
            <a:endParaRPr>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ef14aaad79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ef14aaad7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buggy2.c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52d030a94b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52d030a94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ef14aaad7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ef14aaad7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52d030a94b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52d030a94b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988286dadd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988286dad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00334256b_1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00334256b_1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 == 2 billion</a:t>
            </a:r>
            <a:endParaRPr/>
          </a:p>
          <a:p>
            <a:pPr marL="0" lvl="0" indent="0" algn="l" rtl="0">
              <a:spcBef>
                <a:spcPts val="0"/>
              </a:spcBef>
              <a:spcAft>
                <a:spcPts val="0"/>
              </a:spcAft>
              <a:buNone/>
            </a:pPr>
            <a:r>
              <a:rPr lang="en"/>
              <a:t>long == 9 quintillion (signed)</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421cb10800_1_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421cb10800_1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421cb10800_1_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421cb10800_1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421cb10800_1_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421cb10800_1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421cb10800_1_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421cb10800_1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421cb10800_1_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421cb10800_1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421cb10800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421cb10800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8070e0ad67_1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8070e0ad67_1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421cb10800_1_8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421cb10800_1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600334256b_1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600334256b_1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421cb10800_1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421cb10800_1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600334256b_1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600334256b_1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600334256b_1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600334256b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988286dadd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988286dadd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scores0.c</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988286dadd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988286dadd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988286dadd_0_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988286dad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988286dadd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988286dad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988286dadd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988286dadd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2d030a94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2d030a94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Oh, the Places You'll Go!</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988286dadd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988286dad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988286dadd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988286dadd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 best design</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988286dadd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988286dadd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988286dadd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988286dadd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988286dadd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988286dad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scores1.c</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988286dadd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988286dad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scores{2,3,4,5}.c</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8070e0ad67_1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8070e0ad67_1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988286dadd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988286dad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hi{0,1}.c</a:t>
            </a:r>
            <a:endParaRPr/>
          </a:p>
          <a:p>
            <a:pPr marL="0" lvl="0" indent="0" algn="l" rtl="0">
              <a:spcBef>
                <a:spcPts val="0"/>
              </a:spcBef>
              <a:spcAft>
                <a:spcPts val="0"/>
              </a:spcAft>
              <a:buNone/>
            </a:pPr>
            <a:r>
              <a:rPr lang="en"/>
              <a:t>what about chars?</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988286dadd_0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988286dadd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00334256b_1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00334256b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3.xml"/><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4.xml"/><Relationship Id="rId1" Type="http://schemas.openxmlformats.org/officeDocument/2006/relationships/slideLayout" Target="../slideLayouts/slideLayout11.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hyperlink" Target="https://manual.cs50.io/#string.h" TargetMode="External"/><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hyperlink" Target="https://manual.cs50.io/#ctype.h" TargetMode="External"/><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0.xml"/><Relationship Id="rId1" Type="http://schemas.openxmlformats.org/officeDocument/2006/relationships/slideLayout" Target="../slideLayouts/slideLayout1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8.xml"/><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8.xml"/><Relationship Id="rId1" Type="http://schemas.openxmlformats.org/officeDocument/2006/relationships/slideLayout" Target="../slideLayouts/slideLayout11.xml"/></Relationships>
</file>

<file path=ppt/slides/_rels/slide16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cs50.ai"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4.xml"/><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7.xml"/><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8.xml"/><Relationship Id="rId1" Type="http://schemas.openxmlformats.org/officeDocument/2006/relationships/slideLayout" Target="../slideLayouts/slideLayout11.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0.xml"/><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1.xml"/><Relationship Id="rId1" Type="http://schemas.openxmlformats.org/officeDocument/2006/relationships/slideLayout" Target="../slideLayouts/slideLayout11.xml"/></Relationships>
</file>

<file path=ppt/slides/_rels/slide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2.xml"/><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1.xml"/></Relationships>
</file>

<file path=ppt/slides/_rels/slide9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Shape 53"/>
        <p:cNvGrpSpPr/>
        <p:nvPr/>
      </p:nvGrpSpPr>
      <p:grpSpPr>
        <a:xfrm>
          <a:off x="0" y="0"/>
          <a:ext cx="0" cy="0"/>
          <a:chOff x="0" y="0"/>
          <a:chExt cx="0" cy="0"/>
        </a:xfrm>
      </p:grpSpPr>
      <p:sp>
        <p:nvSpPr>
          <p:cNvPr id="2" name="TextBox 1">
            <a:extLst>
              <a:ext uri="{FF2B5EF4-FFF2-40B4-BE49-F238E27FC236}">
                <a16:creationId xmlns:a16="http://schemas.microsoft.com/office/drawing/2014/main" id="{84173A6F-4EC9-0550-300D-49127A29314F}"/>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3</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graphicFrame>
        <p:nvGraphicFramePr>
          <p:cNvPr id="722" name="Google Shape;722;p11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graphicFrame>
        <p:nvGraphicFramePr>
          <p:cNvPr id="727" name="Google Shape;727;p11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00100001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1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graphicFrame>
        <p:nvGraphicFramePr>
          <p:cNvPr id="742" name="Google Shape;742;p116"/>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graphicFrame>
        <p:nvGraphicFramePr>
          <p:cNvPr id="747" name="Google Shape;747;p117"/>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aphicFrame>
        <p:nvGraphicFramePr>
          <p:cNvPr id="752" name="Google Shape;752;p11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graphicFrame>
        <p:nvGraphicFramePr>
          <p:cNvPr id="757" name="Google Shape;757;p11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00000000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graphicFrame>
        <p:nvGraphicFramePr>
          <p:cNvPr id="762" name="Google Shape;762;p12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graphicFrame>
        <p:nvGraphicFramePr>
          <p:cNvPr id="767" name="Google Shape;767;p12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aphicFrame>
        <p:nvGraphicFramePr>
          <p:cNvPr id="772" name="Google Shape;772;p12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graphicFrame>
        <p:nvGraphicFramePr>
          <p:cNvPr id="777" name="Google Shape;777;p12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NUL</a:t>
            </a:r>
            <a:endParaRPr>
              <a:latin typeface="Consolas"/>
              <a:ea typeface="Consolas"/>
              <a:cs typeface="Consolas"/>
              <a:sym typeface="Consolas"/>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pic>
        <p:nvPicPr>
          <p:cNvPr id="787" name="Google Shape;787;p125"/>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pic>
        <p:nvPicPr>
          <p:cNvPr id="792" name="Google Shape;792;p126"/>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793" name="Google Shape;793;p126"/>
          <p:cNvSpPr/>
          <p:nvPr/>
        </p:nvSpPr>
        <p:spPr>
          <a:xfrm>
            <a:off x="1333500" y="0"/>
            <a:ext cx="7810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1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string t = "BYE!";</a:t>
            </a:r>
            <a:endParaRPr>
              <a:solidFill>
                <a:srgbClr val="FFFFFF"/>
              </a:solidFill>
              <a:latin typeface="Consolas"/>
              <a:ea typeface="Consolas"/>
              <a:cs typeface="Consolas"/>
              <a:sym typeface="Consolas"/>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graphicFrame>
        <p:nvGraphicFramePr>
          <p:cNvPr id="803" name="Google Shape;803;p12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graphicFrame>
        <p:nvGraphicFramePr>
          <p:cNvPr id="808" name="Google Shape;808;p12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graphicFrame>
        <p:nvGraphicFramePr>
          <p:cNvPr id="813" name="Google Shape;813;p13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t</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graphicFrame>
        <p:nvGraphicFramePr>
          <p:cNvPr id="818" name="Google Shape;818;p13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t[4]</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a:t>
            </a:r>
            <a:endParaRPr sz="250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words[2];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words</a:t>
            </a:r>
            <a:r>
              <a:rPr lang="en">
                <a:solidFill>
                  <a:srgbClr val="FFFFFF"/>
                </a:solidFill>
                <a:latin typeface="Consolas"/>
                <a:ea typeface="Consolas"/>
                <a:cs typeface="Consolas"/>
                <a:sym typeface="Consolas"/>
              </a:rPr>
              <a:t>[0]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words[1] = "BYE!";</a:t>
            </a:r>
            <a:endParaRPr>
              <a:solidFill>
                <a:schemeClr val="dk1"/>
              </a:solidFill>
              <a:latin typeface="Consolas"/>
              <a:ea typeface="Consolas"/>
              <a:cs typeface="Consolas"/>
              <a:sym typeface="Consolas"/>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graphicFrame>
        <p:nvGraphicFramePr>
          <p:cNvPr id="828" name="Google Shape;828;p13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 </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graphicFrame>
        <p:nvGraphicFramePr>
          <p:cNvPr id="833" name="Google Shape;833;p134"/>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words[0][0]</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words[0][1]</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words[1][0]</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words[1][1]</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words[1][4]</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13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3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string.h</a:t>
            </a:r>
            <a:endParaRPr>
              <a:latin typeface="Consolas"/>
              <a:ea typeface="Consolas"/>
              <a:cs typeface="Consolas"/>
              <a:sym typeface="Consolas"/>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1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manual.cs50.io/#string.h</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13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strlen</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ctype.h</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1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manual.cs50.io/#ctype.h</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pic>
        <p:nvPicPr>
          <p:cNvPr id="868" name="Google Shape;868;p141"/>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10</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142"/>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874" name="Google Shape;874;p142"/>
          <p:cNvSpPr/>
          <p:nvPr/>
        </p:nvSpPr>
        <p:spPr>
          <a:xfrm>
            <a:off x="300" y="0"/>
            <a:ext cx="42360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2"/>
          <p:cNvSpPr/>
          <p:nvPr/>
        </p:nvSpPr>
        <p:spPr>
          <a:xfrm>
            <a:off x="7450275" y="0"/>
            <a:ext cx="1693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2"/>
          <p:cNvSpPr/>
          <p:nvPr/>
        </p:nvSpPr>
        <p:spPr>
          <a:xfrm>
            <a:off x="5333975" y="0"/>
            <a:ext cx="10185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4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command-line arguments</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14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145"/>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void</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146"/>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int argc, string argv[]</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4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ASCII art</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14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cowsay</a:t>
            </a:r>
            <a:endParaRPr>
              <a:latin typeface="Consolas"/>
              <a:ea typeface="Consolas"/>
              <a:cs typeface="Consolas"/>
              <a:sym typeface="Consolas"/>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exit status</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916" name="Google Shape;916;p150"/>
          <p:cNvPicPr preferRelativeResize="0"/>
          <p:nvPr/>
        </p:nvPicPr>
        <p:blipFill>
          <a:blip r:embed="rId3">
            <a:alphaModFix/>
          </a:blip>
          <a:stretch>
            <a:fillRect/>
          </a:stretch>
        </p:blipFill>
        <p:spPr>
          <a:xfrm>
            <a:off x="1893900" y="152400"/>
            <a:ext cx="5356208" cy="483870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pic>
        <p:nvPicPr>
          <p:cNvPr id="921" name="Google Shape;921;p151"/>
          <p:cNvPicPr preferRelativeResize="0"/>
          <p:nvPr/>
        </p:nvPicPr>
        <p:blipFill>
          <a:blip r:embed="rId3">
            <a:alphaModFix/>
          </a:blip>
          <a:stretch>
            <a:fillRect/>
          </a:stretch>
        </p:blipFill>
        <p:spPr>
          <a:xfrm>
            <a:off x="0" y="772425"/>
            <a:ext cx="9143997" cy="359865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152"/>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153"/>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rgbClr val="FFFFFF"/>
                </a:solidFill>
                <a:latin typeface="Consolas"/>
                <a:ea typeface="Consolas"/>
                <a:cs typeface="Consolas"/>
                <a:sym typeface="Consolas"/>
              </a:rPr>
              <a: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5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#include &lt;stdio.h&gt;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chemeClr val="dk1"/>
                </a:solidFill>
                <a:latin typeface="Consolas"/>
                <a:ea typeface="Consolas"/>
                <a:cs typeface="Consolas"/>
                <a:sym typeface="Consolas"/>
              </a:rPr>
              <a:t> main(void)</a:t>
            </a:r>
            <a:br>
              <a:rPr lang="en">
                <a:solidFill>
                  <a:schemeClr val="dk1"/>
                </a:solidFill>
                <a:latin typeface="Consolas"/>
                <a:ea typeface="Consolas"/>
                <a:cs typeface="Consolas"/>
                <a:sym typeface="Consolas"/>
              </a:rPr>
            </a:b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    ...</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15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echo $?</a:t>
            </a:r>
            <a:endParaRPr>
              <a:latin typeface="Consolas"/>
              <a:ea typeface="Consolas"/>
              <a:cs typeface="Consolas"/>
              <a:sym typeface="Consolas"/>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15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15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a:t>
            </a: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58"/>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8"/>
          <p:cNvSpPr txBox="1"/>
          <p:nvPr/>
        </p:nvSpPr>
        <p:spPr>
          <a:xfrm>
            <a:off x="1283157" y="2195550"/>
            <a:ext cx="19263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input →  </a:t>
            </a:r>
            <a:endParaRPr sz="3600">
              <a:solidFill>
                <a:srgbClr val="FFFFFF"/>
              </a:solidFill>
            </a:endParaRPr>
          </a:p>
        </p:txBody>
      </p:sp>
      <p:sp>
        <p:nvSpPr>
          <p:cNvPr id="958" name="Google Shape;958;p158"/>
          <p:cNvSpPr txBox="1"/>
          <p:nvPr/>
        </p:nvSpPr>
        <p:spPr>
          <a:xfrm>
            <a:off x="5886057" y="2195550"/>
            <a:ext cx="2220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output</a:t>
            </a:r>
            <a:endParaRPr sz="3600">
              <a:solidFill>
                <a:srgbClr val="FFFFFF"/>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15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9"/>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65" name="Google Shape;965;p159"/>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16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0"/>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72" name="Google Shape;972;p160"/>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73" name="Google Shape;973;p16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6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
        <p:nvSpPr>
          <p:cNvPr id="979" name="Google Shape;979;p161"/>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1"/>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81" name="Google Shape;981;p161"/>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82" name="Google Shape;982;p161"/>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key →  </a:t>
            </a:r>
            <a:endParaRPr sz="36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162"/>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2"/>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89" name="Google Shape;989;p162"/>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163"/>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3"/>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96" name="Google Shape;996;p163"/>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IJ!</a:t>
            </a:r>
            <a:endParaRPr sz="2400">
              <a:solidFill>
                <a:srgbClr val="FFFFFF"/>
              </a:solidFill>
              <a:latin typeface="Consolas"/>
              <a:ea typeface="Consolas"/>
              <a:cs typeface="Consolas"/>
              <a:sym typeface="Consolas"/>
            </a:endParaRPr>
          </a:p>
        </p:txBody>
      </p:sp>
      <p:sp>
        <p:nvSpPr>
          <p:cNvPr id="997" name="Google Shape;997;p163"/>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164"/>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4"/>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04" name="Google Shape;1004;p164"/>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UV!</a:t>
            </a:r>
            <a:endParaRPr sz="2400">
              <a:solidFill>
                <a:srgbClr val="FFFFFF"/>
              </a:solidFill>
              <a:latin typeface="Consolas"/>
              <a:ea typeface="Consolas"/>
              <a:cs typeface="Consolas"/>
              <a:sym typeface="Consolas"/>
            </a:endParaRPr>
          </a:p>
        </p:txBody>
      </p:sp>
      <p:sp>
        <p:nvSpPr>
          <p:cNvPr id="1005" name="Google Shape;1005;p164"/>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165"/>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65"/>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12" name="Google Shape;1012;p165"/>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V YBIR LBH</a:t>
            </a:r>
            <a:endParaRPr sz="2400">
              <a:solidFill>
                <a:srgbClr val="FFFFFF"/>
              </a:solidFill>
              <a:latin typeface="Consolas"/>
              <a:ea typeface="Consolas"/>
              <a:cs typeface="Consolas"/>
              <a:sym typeface="Consolas"/>
            </a:endParaRPr>
          </a:p>
        </p:txBody>
      </p:sp>
      <p:sp>
        <p:nvSpPr>
          <p:cNvPr id="1013" name="Google Shape;1013;p165"/>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166"/>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6"/>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0" name="Google Shape;1020;p166"/>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167"/>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7"/>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7" name="Google Shape;1027;p167"/>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 LOVE YOU</a:t>
            </a:r>
            <a:endParaRPr sz="2400">
              <a:solidFill>
                <a:srgbClr val="FFFFFF"/>
              </a:solidFill>
              <a:latin typeface="Consolas"/>
              <a:ea typeface="Consolas"/>
              <a:cs typeface="Consolas"/>
              <a:sym typeface="Consolas"/>
            </a:endParaRPr>
          </a:p>
        </p:txBody>
      </p:sp>
      <p:sp>
        <p:nvSpPr>
          <p:cNvPr id="1028" name="Google Shape;1028;p167"/>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a:t>
            </a:r>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16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9"/>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UIJT XBT DT50</a:t>
            </a:r>
            <a:r>
              <a:rPr lang="en" sz="3400">
                <a:solidFill>
                  <a:srgbClr val="FFFFFF"/>
                </a:solidFill>
              </a:rPr>
              <a:t> →  </a:t>
            </a:r>
            <a:endParaRPr sz="3400">
              <a:solidFill>
                <a:srgbClr val="FFFFFF"/>
              </a:solidFill>
            </a:endParaRPr>
          </a:p>
        </p:txBody>
      </p:sp>
      <p:sp>
        <p:nvSpPr>
          <p:cNvPr id="1040" name="Google Shape;1040;p169"/>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1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U  I  J  T   X  B  T   D  T  5  0</a:t>
            </a:r>
            <a:endParaRPr>
              <a:latin typeface="Consolas"/>
              <a:ea typeface="Consolas"/>
              <a:cs typeface="Consolas"/>
              <a:sym typeface="Consolas"/>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1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I  J  T   X  B  T   D  T  5  0</a:t>
            </a:r>
            <a:endParaRPr>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U  I  J  T   J  T   D  T  5  0</a:t>
            </a:r>
            <a:endParaRPr>
              <a:latin typeface="Consolas"/>
              <a:ea typeface="Consolas"/>
              <a:cs typeface="Consolas"/>
              <a:sym typeface="Consolas"/>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J  T   X  B  T   D  T  5  0</a:t>
            </a:r>
            <a:endParaRPr>
              <a:latin typeface="Consolas"/>
              <a:ea typeface="Consolas"/>
              <a:cs typeface="Consolas"/>
              <a:sym typeface="Consolas"/>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17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T   X  B  T   D  T  5  0</a:t>
            </a:r>
            <a:endParaRPr>
              <a:latin typeface="Consolas"/>
              <a:ea typeface="Consolas"/>
              <a:cs typeface="Consolas"/>
              <a:sym typeface="Consolas"/>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17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X  B  T   D  T  5  0</a:t>
            </a:r>
            <a:endParaRPr>
              <a:latin typeface="Consolas"/>
              <a:ea typeface="Consolas"/>
              <a:cs typeface="Consolas"/>
              <a:sym typeface="Consolas"/>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1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B  T   D  T  5  0</a:t>
            </a:r>
            <a:endParaRPr>
              <a:latin typeface="Consolas"/>
              <a:ea typeface="Consolas"/>
              <a:cs typeface="Consolas"/>
              <a:sym typeface="Consolas"/>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17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T   D  T  5  0</a:t>
            </a:r>
            <a:endParaRPr>
              <a:latin typeface="Consolas"/>
              <a:ea typeface="Consolas"/>
              <a:cs typeface="Consolas"/>
              <a:sym typeface="Consolas"/>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17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D  T  5  0</a:t>
            </a:r>
            <a:endParaRPr>
              <a:latin typeface="Consolas"/>
              <a:ea typeface="Consolas"/>
              <a:cs typeface="Consolas"/>
              <a:sym typeface="Consolas"/>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17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C  T  5  0</a:t>
            </a:r>
            <a:endParaRPr>
              <a:latin typeface="Consolas"/>
              <a:ea typeface="Consolas"/>
              <a:cs typeface="Consolas"/>
              <a:sym typeface="Consolas"/>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7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C  S  5  0</a:t>
            </a:r>
            <a:endParaRPr>
              <a:latin typeface="Consolas"/>
              <a:ea typeface="Consolas"/>
              <a:cs typeface="Consolas"/>
              <a:sym typeface="Consolas"/>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4"/>
        <p:cNvGrpSpPr/>
        <p:nvPr/>
      </p:nvGrpSpPr>
      <p:grpSpPr>
        <a:xfrm>
          <a:off x="0" y="0"/>
          <a:ext cx="0" cy="0"/>
          <a:chOff x="0" y="0"/>
          <a:chExt cx="0" cy="0"/>
        </a:xfrm>
      </p:grpSpPr>
      <p:pic>
        <p:nvPicPr>
          <p:cNvPr id="1095" name="Google Shape;1095;p180"/>
          <p:cNvPicPr preferRelativeResize="0"/>
          <p:nvPr/>
        </p:nvPicPr>
        <p:blipFill>
          <a:blip r:embed="rId3">
            <a:alphaModFix/>
          </a:blip>
          <a:stretch>
            <a:fillRect/>
          </a:stretch>
        </p:blipFill>
        <p:spPr>
          <a:xfrm>
            <a:off x="2000250" y="0"/>
            <a:ext cx="5143500" cy="5143500"/>
          </a:xfrm>
          <a:prstGeom prst="rect">
            <a:avLst/>
          </a:prstGeom>
          <a:noFill/>
          <a:ln>
            <a:noFill/>
          </a:ln>
        </p:spPr>
      </p:pic>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pic>
        <p:nvPicPr>
          <p:cNvPr id="1100" name="Google Shape;1100;p181"/>
          <p:cNvPicPr preferRelativeResize="0"/>
          <p:nvPr/>
        </p:nvPicPr>
        <p:blipFill>
          <a:blip r:embed="rId3">
            <a:alphaModFix/>
          </a:blip>
          <a:stretch>
            <a:fillRect/>
          </a:stretch>
        </p:blipFill>
        <p:spPr>
          <a:xfrm>
            <a:off x="-12" y="0"/>
            <a:ext cx="9144018"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I  S   C  S  5  0</a:t>
            </a:r>
            <a:endParaRPr>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0"/>
          <p:cNvSpPr txBox="1"/>
          <p:nvPr/>
        </p:nvSpPr>
        <p:spPr>
          <a:xfrm>
            <a:off x="82525" y="2195550"/>
            <a:ext cx="31269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900">
                <a:solidFill>
                  <a:srgbClr val="FFFFFF"/>
                </a:solidFill>
              </a:rPr>
              <a:t>source code</a:t>
            </a:r>
            <a:r>
              <a:rPr lang="en" sz="3600">
                <a:solidFill>
                  <a:srgbClr val="FFFFFF"/>
                </a:solidFill>
              </a:rPr>
              <a:t> →  </a:t>
            </a:r>
            <a:endParaRPr sz="3600">
              <a:solidFill>
                <a:srgbClr val="FFFFFF"/>
              </a:solidFill>
            </a:endParaRPr>
          </a:p>
        </p:txBody>
      </p:sp>
      <p:sp>
        <p:nvSpPr>
          <p:cNvPr id="139" name="Google Shape;139;p30"/>
          <p:cNvSpPr txBox="1"/>
          <p:nvPr/>
        </p:nvSpPr>
        <p:spPr>
          <a:xfrm>
            <a:off x="5886047" y="2195550"/>
            <a:ext cx="32580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900">
                <a:solidFill>
                  <a:srgbClr val="FFFFFF"/>
                </a:solidFill>
              </a:rPr>
              <a:t>machine code</a:t>
            </a:r>
            <a:endParaRPr sz="2900">
              <a:solidFill>
                <a:srgbClr val="FFFFFF"/>
              </a:solidFill>
            </a:endParaRPr>
          </a:p>
        </p:txBody>
      </p:sp>
      <p:sp>
        <p:nvSpPr>
          <p:cNvPr id="140" name="Google Shape;140;p3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compiler</a:t>
            </a:r>
            <a:endParaRPr sz="29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body" idx="1"/>
          </p:nvPr>
        </p:nvSpPr>
        <p:spPr>
          <a:xfrm>
            <a:off x="2608950" y="1456200"/>
            <a:ext cx="3926100" cy="223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311700" y="1152475"/>
            <a:ext cx="8832300"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Char char="●"/>
            </a:pPr>
            <a:r>
              <a:rPr lang="en" sz="1700" dirty="0">
                <a:solidFill>
                  <a:schemeClr val="dk1"/>
                </a:solidFill>
              </a:rPr>
              <a:t>We'll take a break partway through class, with snacks! 🐘🦒🐪</a:t>
            </a:r>
            <a:endParaRPr sz="1700" dirty="0">
              <a:solidFill>
                <a:schemeClr val="dk1"/>
              </a:solidFill>
            </a:endParaRPr>
          </a:p>
          <a:p>
            <a:pPr marL="457200" lvl="0" indent="-336550" algn="l" rtl="0">
              <a:spcBef>
                <a:spcPts val="0"/>
              </a:spcBef>
              <a:spcAft>
                <a:spcPts val="0"/>
              </a:spcAft>
              <a:buClr>
                <a:schemeClr val="dk1"/>
              </a:buClr>
              <a:buSzPts val="1700"/>
              <a:buChar char="●"/>
            </a:pPr>
            <a:r>
              <a:rPr lang="en" sz="1700" dirty="0">
                <a:solidFill>
                  <a:schemeClr val="dk1"/>
                </a:solidFill>
              </a:rPr>
              <a:t>Looking for a </a:t>
            </a:r>
            <a:r>
              <a:rPr lang="en" sz="1700" dirty="0">
                <a:solidFill>
                  <a:srgbClr val="FFFF00"/>
                </a:solidFill>
              </a:rPr>
              <a:t>study buddy</a:t>
            </a:r>
            <a:r>
              <a:rPr lang="en" sz="1700" dirty="0">
                <a:solidFill>
                  <a:schemeClr val="dk1"/>
                </a:solidFill>
              </a:rPr>
              <a:t>?</a:t>
            </a:r>
            <a:endParaRPr sz="1700" dirty="0">
              <a:solidFill>
                <a:schemeClr val="dk1"/>
              </a:solidFill>
            </a:endParaRPr>
          </a:p>
          <a:p>
            <a:pPr lvl="0" indent="-336550">
              <a:buClr>
                <a:schemeClr val="dk1"/>
              </a:buClr>
              <a:buSzPts val="1700"/>
            </a:pPr>
            <a:r>
              <a:rPr lang="en-GB" sz="1600" dirty="0">
                <a:solidFill>
                  <a:srgbClr val="FFFF00"/>
                </a:solidFill>
              </a:rPr>
              <a:t>Computing Technology </a:t>
            </a:r>
            <a:r>
              <a:rPr lang="en" sz="1700" dirty="0">
                <a:solidFill>
                  <a:srgbClr val="FFFF00"/>
                </a:solidFill>
              </a:rPr>
              <a:t>Lunch</a:t>
            </a:r>
            <a:r>
              <a:rPr lang="en" sz="1700" dirty="0">
                <a:solidFill>
                  <a:schemeClr val="dk1"/>
                </a:solidFill>
              </a:rPr>
              <a:t>...</a:t>
            </a:r>
            <a:endParaRPr sz="1700" dirty="0">
              <a:solidFill>
                <a:schemeClr val="dk1"/>
              </a:solidFill>
            </a:endParaRPr>
          </a:p>
        </p:txBody>
      </p:sp>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GB" dirty="0">
                <a:solidFill>
                  <a:schemeClr val="tx1"/>
                </a:solidFill>
              </a:rPr>
              <a:t>Computing Technology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2"/>
          <p:cNvSpPr txBox="1"/>
          <p:nvPr/>
        </p:nvSpPr>
        <p:spPr>
          <a:xfrm>
            <a:off x="0" y="1072350"/>
            <a:ext cx="9144000" cy="299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Consolas"/>
                <a:ea typeface="Consolas"/>
                <a:cs typeface="Consolas"/>
                <a:sym typeface="Consolas"/>
              </a:rPr>
              <a:t>01111111 01000101 01001100 01000110 00000010 00000001 00000001 00000000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00000010 00000000 00111110 00000000 00000001 00000000 00000000 00000000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10110000 00000101 01000000 00000000 00000000 00000000 00000000 00000000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11010000 00010011 00000000 00000000 00000000 00000000 00000000 00000000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00000000 00000000 00000000 00000000 01000000 00000000 00111000 00000000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00001001 00000000 01000000 00000000 00100100 00000000 00100001 00000000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00000110 00000000 00000000 00000000 00000101 00000000 00000000 00000000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00000011 00000000 00000000 00000000 00000100 00000000 00000000 00000000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00111000 00000010 00000000 00000000 00000000 00000000 00000000 00000000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./a.out</a:t>
            </a:r>
            <a:endParaRPr>
              <a:solidFill>
                <a:srgbClr val="FFFFF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 -lcs50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2" name="TextBox 1">
            <a:extLst>
              <a:ext uri="{FF2B5EF4-FFF2-40B4-BE49-F238E27FC236}">
                <a16:creationId xmlns:a16="http://schemas.microsoft.com/office/drawing/2014/main" id="{84173A6F-4EC9-0550-300D-49127A29314F}"/>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highlight>
                  <a:schemeClr val="dk1"/>
                </a:highlight>
              </a:rPr>
              <a:t>preprocessing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3"/>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4"/>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void meow(void);</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5"/>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&lt;cs50.h&gt;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string get_string(string prompt);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8"/>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&lt;stdio.h&gt;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 printf(string format, ...);</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compiling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1"/>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printf(string format,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52"/>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53"/>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000000"/>
                </a:solidFill>
                <a:highlight>
                  <a:schemeClr val="dk1"/>
                </a:highlight>
                <a:latin typeface="Consolas"/>
                <a:ea typeface="Consolas"/>
                <a:cs typeface="Consolas"/>
                <a:sym typeface="Consolas"/>
              </a:rPr>
              <a:t>main</a:t>
            </a:r>
            <a:r>
              <a:rPr lang="en" sz="1300">
                <a:solidFill>
                  <a:srgbClr val="FFFFFF"/>
                </a:solidFill>
                <a:latin typeface="Consolas"/>
                <a:ea typeface="Consolas"/>
                <a:cs typeface="Consolas"/>
                <a:sym typeface="Consolas"/>
              </a:rPr>
              <a:t>: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get_string</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printf</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54"/>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pushq</a:t>
            </a:r>
            <a:r>
              <a:rPr lang="en" sz="1300">
                <a:solidFill>
                  <a:srgbClr val="FFFFFF"/>
                </a:solidFill>
                <a:latin typeface="Consolas"/>
                <a:ea typeface="Consolas"/>
                <a:cs typeface="Consolas"/>
                <a:sym typeface="Consolas"/>
              </a:rPr>
              <a:t>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subq</a:t>
            </a:r>
            <a:r>
              <a:rPr lang="en" sz="1300">
                <a:solidFill>
                  <a:srgbClr val="FFFFFF"/>
                </a:solidFill>
                <a:latin typeface="Consolas"/>
                <a:ea typeface="Consolas"/>
                <a:cs typeface="Consolas"/>
                <a:sym typeface="Consolas"/>
              </a:rPr>
              <a:t>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xorl</a:t>
            </a:r>
            <a:r>
              <a:rPr lang="en" sz="1300">
                <a:solidFill>
                  <a:srgbClr val="FFFFFF"/>
                </a:solidFill>
                <a:latin typeface="Consolas"/>
                <a:ea typeface="Consolas"/>
                <a:cs typeface="Consolas"/>
                <a:sym typeface="Consolas"/>
              </a:rPr>
              <a:t>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movl</a:t>
            </a:r>
            <a:r>
              <a:rPr lang="en" sz="1300">
                <a:solidFill>
                  <a:srgbClr val="FFFFFF"/>
                </a:solidFill>
                <a:latin typeface="Consolas"/>
                <a:ea typeface="Consolas"/>
                <a:cs typeface="Consolas"/>
                <a:sym typeface="Consolas"/>
              </a:rPr>
              <a:t>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assembling</a:t>
            </a:r>
            <a:endParaRPr>
              <a:solidFill>
                <a:srgbClr val="000000"/>
              </a:solidFill>
              <a:highlight>
                <a:schemeClr val="dk1"/>
              </a:highlight>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6"/>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7"/>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000000"/>
                </a:solidFill>
                <a:highlight>
                  <a:schemeClr val="dk1"/>
                </a:highlight>
              </a:rPr>
              <a:t>linking</a:t>
            </a:r>
            <a:endParaRPr>
              <a:solidFill>
                <a:srgbClr val="000000"/>
              </a:solidFill>
              <a:highlight>
                <a:schemeClr val="dk1"/>
              </a:high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60"/>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1"/>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296" name="Google Shape;296;p61"/>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74"/>
        <p:cNvGrpSpPr/>
        <p:nvPr/>
      </p:nvGrpSpPr>
      <p:grpSpPr>
        <a:xfrm>
          <a:off x="0" y="0"/>
          <a:ext cx="0" cy="0"/>
          <a:chOff x="0" y="0"/>
          <a:chExt cx="0" cy="0"/>
        </a:xfrm>
      </p:grpSpPr>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62"/>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302" name="Google Shape;302;p62"/>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03" name="Google Shape;303;p62"/>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63"/>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09" name="Google Shape;309;p63"/>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10" name="Google Shape;310;p63"/>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4"/>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6" name="Google Shape;316;p64"/>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7" name="Google Shape;317;p64"/>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5"/>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3" name="Google Shape;323;p65"/>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4" name="Google Shape;324;p65"/>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01100011001011100111001101101111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00101110001101100010000000101111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01110101011100110111001000101111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01100011010111110110111001101111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01101110011100110110100001100001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01110010011001010110010000101110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01100001001000000010000001000001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01010011010111110100111001000101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01000101010001000100010101000100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00100000001010000010000000101111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00101111011011000110010000101101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01111000001011010111100000111000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66"/>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decompiling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reverse engineering</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1"/>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One fish. Two fish. Red fish. Blue fish.</a:t>
            </a:r>
            <a:endParaRPr sz="25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debugging</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73"/>
          <p:cNvPicPr preferRelativeResize="0"/>
          <p:nvPr/>
        </p:nvPicPr>
        <p:blipFill>
          <a:blip r:embed="rId3">
            <a:alphaModFix/>
          </a:blip>
          <a:stretch>
            <a:fillRect/>
          </a:stretch>
        </p:blipFill>
        <p:spPr>
          <a:xfrm>
            <a:off x="2515100" y="0"/>
            <a:ext cx="4113804" cy="514350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74"/>
          <p:cNvPicPr preferRelativeResize="0"/>
          <p:nvPr/>
        </p:nvPicPr>
        <p:blipFill>
          <a:blip r:embed="rId3">
            <a:alphaModFix/>
          </a:blip>
          <a:stretch>
            <a:fillRect/>
          </a:stretch>
        </p:blipFill>
        <p:spPr>
          <a:xfrm>
            <a:off x="522025" y="0"/>
            <a:ext cx="8099948" cy="5143499"/>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75"/>
          <p:cNvPicPr preferRelativeResize="0"/>
          <p:nvPr/>
        </p:nvPicPr>
        <p:blipFill>
          <a:blip r:embed="rId3">
            <a:alphaModFix/>
          </a:blip>
          <a:stretch>
            <a:fillRect/>
          </a:stretch>
        </p:blipFill>
        <p:spPr>
          <a:xfrm>
            <a:off x="1478238" y="0"/>
            <a:ext cx="6187517" cy="51435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76"/>
          <p:cNvPicPr preferRelativeResize="0"/>
          <p:nvPr/>
        </p:nvPicPr>
        <p:blipFill>
          <a:blip r:embed="rId3">
            <a:alphaModFix/>
          </a:blip>
          <a:stretch>
            <a:fillRect/>
          </a:stretch>
        </p:blipFill>
        <p:spPr>
          <a:xfrm>
            <a:off x="-304803" y="-3907375"/>
            <a:ext cx="11736975" cy="97566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7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389" name="Google Shape;389;p78"/>
          <p:cNvPicPr preferRelativeResize="0"/>
          <p:nvPr/>
        </p:nvPicPr>
        <p:blipFill>
          <a:blip r:embed="rId3">
            <a:alphaModFix/>
          </a:blip>
          <a:stretch>
            <a:fillRect/>
          </a:stretch>
        </p:blipFill>
        <p:spPr>
          <a:xfrm>
            <a:off x="3413200" y="1494188"/>
            <a:ext cx="2317603" cy="2155122"/>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7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100"/>
              <a:t>CS50 Duck</a:t>
            </a:r>
            <a:endParaRPr sz="5100"/>
          </a:p>
        </p:txBody>
      </p:sp>
      <p:sp>
        <p:nvSpPr>
          <p:cNvPr id="395" name="Google Shape;395;p7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uFill>
                  <a:noFill/>
                </a:uFill>
                <a:hlinkClick r:id="rId3">
                  <a:extLst>
                    <a:ext uri="{A12FA001-AC4F-418D-AE19-62706E023703}">
                      <ahyp:hlinkClr xmlns:ahyp="http://schemas.microsoft.com/office/drawing/2018/hyperlinkcolor" val="tx"/>
                    </a:ext>
                  </a:extLst>
                </a:hlinkClick>
              </a:rPr>
              <a:t>cs50.ai</a:t>
            </a:r>
            <a:endParaRPr>
              <a:solidFill>
                <a:schemeClr val="dk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Before Grade 1</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rPr>
              <a:t>rubber duck</a:t>
            </a:r>
            <a:endParaRPr>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8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   </a:t>
            </a:r>
            <a:r>
              <a:rPr lang="en">
                <a:solidFill>
                  <a:srgbClr val="666666"/>
                </a:solidFill>
              </a:rPr>
              <a:t>8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 </a:t>
            </a:r>
            <a:r>
              <a:rPr lang="en">
                <a:solidFill>
                  <a:srgbClr val="666666"/>
                </a:solidFill>
              </a:rPr>
              <a:t>8 bytes</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 </a:t>
            </a:r>
            <a:r>
              <a:rPr lang="en">
                <a:solidFill>
                  <a:srgbClr val="666666"/>
                </a:solidFill>
              </a:rPr>
              <a:t>? bytes</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666666"/>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9"/>
        <p:cNvGrpSpPr/>
        <p:nvPr/>
      </p:nvGrpSpPr>
      <p:grpSpPr>
        <a:xfrm>
          <a:off x="0" y="0"/>
          <a:ext cx="0" cy="0"/>
          <a:chOff x="0" y="0"/>
          <a:chExt cx="0" cy="0"/>
        </a:xfrm>
      </p:grpSpPr>
      <p:pic>
        <p:nvPicPr>
          <p:cNvPr id="430" name="Google Shape;430;p86"/>
          <p:cNvPicPr preferRelativeResize="0"/>
          <p:nvPr/>
        </p:nvPicPr>
        <p:blipFill>
          <a:blip r:embed="rId3">
            <a:alphaModFix/>
          </a:blip>
          <a:stretch>
            <a:fillRect/>
          </a:stretch>
        </p:blipFill>
        <p:spPr>
          <a:xfrm>
            <a:off x="152400" y="152400"/>
            <a:ext cx="8602134" cy="4838701"/>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34"/>
        <p:cNvGrpSpPr/>
        <p:nvPr/>
      </p:nvGrpSpPr>
      <p:grpSpPr>
        <a:xfrm>
          <a:off x="0" y="0"/>
          <a:ext cx="0" cy="0"/>
          <a:chOff x="0" y="0"/>
          <a:chExt cx="0" cy="0"/>
        </a:xfrm>
      </p:grpSpPr>
      <p:pic>
        <p:nvPicPr>
          <p:cNvPr id="435" name="Google Shape;435;p87"/>
          <p:cNvPicPr preferRelativeResize="0"/>
          <p:nvPr/>
        </p:nvPicPr>
        <p:blipFill>
          <a:blip r:embed="rId3">
            <a:alphaModFix/>
          </a:blip>
          <a:stretch>
            <a:fillRect/>
          </a:stretch>
        </p:blipFill>
        <p:spPr>
          <a:xfrm>
            <a:off x="152400" y="152400"/>
            <a:ext cx="8602134" cy="4838701"/>
          </a:xfrm>
          <a:prstGeom prst="rect">
            <a:avLst/>
          </a:prstGeom>
          <a:noFill/>
          <a:ln>
            <a:noFill/>
          </a:ln>
        </p:spPr>
      </p:pic>
      <p:sp>
        <p:nvSpPr>
          <p:cNvPr id="436" name="Google Shape;436;p87"/>
          <p:cNvSpPr/>
          <p:nvPr/>
        </p:nvSpPr>
        <p:spPr>
          <a:xfrm>
            <a:off x="4739725" y="1372870"/>
            <a:ext cx="1336200" cy="2163300"/>
          </a:xfrm>
          <a:prstGeom prst="ellipse">
            <a:avLst/>
          </a:prstGeom>
          <a:noFill/>
          <a:ln w="762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0"/>
        <p:cNvGrpSpPr/>
        <p:nvPr/>
      </p:nvGrpSpPr>
      <p:grpSpPr>
        <a:xfrm>
          <a:off x="0" y="0"/>
          <a:ext cx="0" cy="0"/>
          <a:chOff x="0" y="0"/>
          <a:chExt cx="0" cy="0"/>
        </a:xfrm>
      </p:grpSpPr>
      <p:pic>
        <p:nvPicPr>
          <p:cNvPr id="441" name="Google Shape;441;p88"/>
          <p:cNvPicPr preferRelativeResize="0"/>
          <p:nvPr/>
        </p:nvPicPr>
        <p:blipFill>
          <a:blip r:embed="rId3">
            <a:alphaModFix/>
          </a:blip>
          <a:stretch>
            <a:fillRect/>
          </a:stretch>
        </p:blipFill>
        <p:spPr>
          <a:xfrm>
            <a:off x="-6669275" y="-2362200"/>
            <a:ext cx="18288026" cy="10287000"/>
          </a:xfrm>
          <a:prstGeom prst="rect">
            <a:avLst/>
          </a:prstGeom>
          <a:noFill/>
          <a:ln>
            <a:noFill/>
          </a:ln>
        </p:spPr>
      </p:pic>
      <p:sp>
        <p:nvSpPr>
          <p:cNvPr id="442" name="Google Shape;442;p88"/>
          <p:cNvSpPr/>
          <p:nvPr/>
        </p:nvSpPr>
        <p:spPr>
          <a:xfrm>
            <a:off x="2998500" y="35700"/>
            <a:ext cx="3039000" cy="4919700"/>
          </a:xfrm>
          <a:prstGeom prst="ellipse">
            <a:avLst/>
          </a:prstGeom>
          <a:noFill/>
          <a:ln w="1524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6"/>
        <p:cNvGrpSpPr/>
        <p:nvPr/>
      </p:nvGrpSpPr>
      <p:grpSpPr>
        <a:xfrm>
          <a:off x="0" y="0"/>
          <a:ext cx="0" cy="0"/>
          <a:chOff x="0" y="0"/>
          <a:chExt cx="0" cy="0"/>
        </a:xfrm>
      </p:grpSpPr>
      <p:pic>
        <p:nvPicPr>
          <p:cNvPr id="447" name="Google Shape;447;p89"/>
          <p:cNvPicPr preferRelativeResize="0"/>
          <p:nvPr/>
        </p:nvPicPr>
        <p:blipFill>
          <a:blip r:embed="rId3">
            <a:alphaModFix/>
          </a:blip>
          <a:stretch>
            <a:fillRect/>
          </a:stretch>
        </p:blipFill>
        <p:spPr>
          <a:xfrm>
            <a:off x="-6669275" y="-2362200"/>
            <a:ext cx="18288026" cy="1028700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1"/>
        <p:cNvGrpSpPr/>
        <p:nvPr/>
      </p:nvGrpSpPr>
      <p:grpSpPr>
        <a:xfrm>
          <a:off x="0" y="0"/>
          <a:ext cx="0" cy="0"/>
          <a:chOff x="0" y="0"/>
          <a:chExt cx="0" cy="0"/>
        </a:xfrm>
      </p:grpSpPr>
      <p:pic>
        <p:nvPicPr>
          <p:cNvPr id="452" name="Google Shape;452;p90"/>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53" name="Google Shape;453;p90"/>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4" name="Google Shape;454;p90"/>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5" name="Google Shape;455;p90"/>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6" name="Google Shape;456;p90"/>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7" name="Google Shape;457;p90"/>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8" name="Google Shape;458;p90"/>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9" name="Google Shape;459;p90"/>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0" name="Google Shape;460;p90"/>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1" name="Google Shape;461;p90"/>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2" name="Google Shape;462;p90"/>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3" name="Google Shape;463;p90"/>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4" name="Google Shape;464;p90"/>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5" name="Google Shape;465;p90"/>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6" name="Google Shape;466;p90"/>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7" name="Google Shape;467;p90"/>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8" name="Google Shape;468;p90"/>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9" name="Google Shape;469;p90"/>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0" name="Google Shape;470;p90"/>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1" name="Google Shape;471;p90"/>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2" name="Google Shape;472;p90"/>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3" name="Google Shape;473;p90"/>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4" name="Google Shape;474;p90"/>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5" name="Google Shape;475;p90"/>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6" name="Google Shape;476;p90"/>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7" name="Google Shape;477;p90"/>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8" name="Google Shape;478;p90"/>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pic>
        <p:nvPicPr>
          <p:cNvPr id="483" name="Google Shape;483;p91"/>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84" name="Google Shape;484;p91"/>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5" name="Google Shape;485;p91"/>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6" name="Google Shape;486;p91"/>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7" name="Google Shape;487;p91"/>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8" name="Google Shape;488;p91"/>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9" name="Google Shape;489;p91"/>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0" name="Google Shape;490;p91"/>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1" name="Google Shape;491;p91"/>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2" name="Google Shape;492;p91"/>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3" name="Google Shape;493;p91"/>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4" name="Google Shape;494;p91"/>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5" name="Google Shape;495;p91"/>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6" name="Google Shape;496;p91"/>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7" name="Google Shape;497;p91"/>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8" name="Google Shape;498;p91"/>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9" name="Google Shape;499;p91"/>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0" name="Google Shape;500;p91"/>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1" name="Google Shape;501;p91"/>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2" name="Google Shape;502;p91"/>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3" name="Google Shape;503;p91"/>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4" name="Google Shape;504;p91"/>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5" name="Google Shape;505;p91"/>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6" name="Google Shape;506;p91"/>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7" name="Google Shape;507;p91"/>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8" name="Google Shape;508;p91"/>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9" name="Google Shape;509;p91"/>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10" name="Google Shape;510;p91"/>
          <p:cNvSpPr/>
          <p:nvPr/>
        </p:nvSpPr>
        <p:spPr>
          <a:xfrm>
            <a:off x="3657600" y="931875"/>
            <a:ext cx="2286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88"/>
        <p:cNvGrpSpPr/>
        <p:nvPr/>
      </p:nvGrpSpPr>
      <p:grpSpPr>
        <a:xfrm>
          <a:off x="0" y="0"/>
          <a:ext cx="0" cy="0"/>
          <a:chOff x="0" y="0"/>
          <a:chExt cx="0" cy="0"/>
        </a:xfrm>
      </p:grpSpPr>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4"/>
        <p:cNvGrpSpPr/>
        <p:nvPr/>
      </p:nvGrpSpPr>
      <p:grpSpPr>
        <a:xfrm>
          <a:off x="0" y="0"/>
          <a:ext cx="0" cy="0"/>
          <a:chOff x="0" y="0"/>
          <a:chExt cx="0" cy="0"/>
        </a:xfrm>
      </p:grpSpPr>
      <p:pic>
        <p:nvPicPr>
          <p:cNvPr id="515" name="Google Shape;515;p92"/>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16" name="Google Shape;516;p92"/>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7" name="Google Shape;517;p92"/>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8" name="Google Shape;518;p92"/>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9" name="Google Shape;519;p92"/>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0" name="Google Shape;520;p92"/>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1" name="Google Shape;521;p92"/>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2" name="Google Shape;522;p92"/>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3" name="Google Shape;523;p92"/>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4" name="Google Shape;524;p92"/>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5" name="Google Shape;525;p92"/>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6" name="Google Shape;526;p92"/>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7" name="Google Shape;527;p92"/>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8" name="Google Shape;528;p92"/>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9" name="Google Shape;529;p92"/>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0" name="Google Shape;530;p92"/>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1" name="Google Shape;531;p92"/>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2" name="Google Shape;532;p92"/>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3" name="Google Shape;533;p92"/>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4" name="Google Shape;534;p92"/>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5" name="Google Shape;535;p92"/>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6" name="Google Shape;536;p92"/>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7" name="Google Shape;537;p92"/>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8" name="Google Shape;538;p92"/>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9" name="Google Shape;539;p92"/>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0" name="Google Shape;540;p92"/>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1" name="Google Shape;541;p92"/>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42" name="Google Shape;542;p92"/>
          <p:cNvSpPr/>
          <p:nvPr/>
        </p:nvSpPr>
        <p:spPr>
          <a:xfrm>
            <a:off x="3657600" y="931875"/>
            <a:ext cx="9144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pic>
        <p:nvPicPr>
          <p:cNvPr id="547" name="Google Shape;547;p93"/>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48" name="Google Shape;548;p93"/>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49" name="Google Shape;549;p93"/>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0" name="Google Shape;550;p93"/>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1" name="Google Shape;551;p93"/>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2" name="Google Shape;552;p93"/>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3" name="Google Shape;553;p93"/>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4" name="Google Shape;554;p93"/>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5" name="Google Shape;555;p93"/>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6" name="Google Shape;556;p93"/>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7" name="Google Shape;557;p93"/>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8" name="Google Shape;558;p93"/>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9" name="Google Shape;559;p93"/>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0" name="Google Shape;560;p93"/>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1" name="Google Shape;561;p93"/>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2" name="Google Shape;562;p93"/>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3" name="Google Shape;563;p93"/>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4" name="Google Shape;564;p93"/>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5" name="Google Shape;565;p93"/>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6" name="Google Shape;566;p93"/>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7" name="Google Shape;567;p93"/>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8" name="Google Shape;568;p93"/>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9" name="Google Shape;569;p93"/>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0" name="Google Shape;570;p93"/>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1" name="Google Shape;571;p93"/>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2" name="Google Shape;572;p93"/>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3" name="Google Shape;573;p93"/>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74" name="Google Shape;574;p93"/>
          <p:cNvSpPr/>
          <p:nvPr/>
        </p:nvSpPr>
        <p:spPr>
          <a:xfrm>
            <a:off x="3657600" y="931875"/>
            <a:ext cx="19050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pic>
        <p:nvPicPr>
          <p:cNvPr id="579" name="Google Shape;579;p94"/>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80" name="Google Shape;580;p94"/>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1" name="Google Shape;581;p94"/>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2" name="Google Shape;582;p94"/>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3" name="Google Shape;583;p94"/>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4" name="Google Shape;584;p94"/>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5" name="Google Shape;585;p94"/>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6" name="Google Shape;586;p94"/>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7" name="Google Shape;587;p94"/>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8" name="Google Shape;588;p94"/>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9" name="Google Shape;589;p94"/>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0" name="Google Shape;590;p94"/>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1" name="Google Shape;591;p94"/>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2" name="Google Shape;592;p94"/>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3" name="Google Shape;593;p94"/>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4" name="Google Shape;594;p94"/>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5" name="Google Shape;595;p94"/>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6" name="Google Shape;596;p94"/>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7" name="Google Shape;597;p94"/>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8" name="Google Shape;598;p94"/>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9" name="Google Shape;599;p94"/>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0" name="Google Shape;600;p94"/>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1" name="Google Shape;601;p94"/>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2" name="Google Shape;602;p94"/>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3" name="Google Shape;603;p94"/>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4" name="Google Shape;604;p94"/>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5" name="Google Shape;605;p94"/>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09"/>
        <p:cNvGrpSpPr/>
        <p:nvPr/>
      </p:nvGrpSpPr>
      <p:grpSpPr>
        <a:xfrm>
          <a:off x="0" y="0"/>
          <a:ext cx="0" cy="0"/>
          <a:chOff x="0" y="0"/>
          <a:chExt cx="0" cy="0"/>
        </a:xfrm>
      </p:grpSpPr>
      <p:cxnSp>
        <p:nvCxnSpPr>
          <p:cNvPr id="610" name="Google Shape;610;p95"/>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1" name="Google Shape;611;p95"/>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2" name="Google Shape;612;p95"/>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3" name="Google Shape;613;p95"/>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4" name="Google Shape;614;p95"/>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5" name="Google Shape;615;p95"/>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6" name="Google Shape;616;p95"/>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7" name="Google Shape;617;p95"/>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8" name="Google Shape;618;p95"/>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9" name="Google Shape;619;p95"/>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0" name="Google Shape;620;p95"/>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1" name="Google Shape;621;p95"/>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2" name="Google Shape;622;p95"/>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3" name="Google Shape;623;p95"/>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4" name="Google Shape;624;p95"/>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5" name="Google Shape;625;p95"/>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6" name="Google Shape;626;p95"/>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7" name="Google Shape;627;p95"/>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8" name="Google Shape;628;p95"/>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9" name="Google Shape;629;p95"/>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0" name="Google Shape;630;p95"/>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1" name="Google Shape;631;p95"/>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2" name="Google Shape;632;p95"/>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3" name="Google Shape;633;p95"/>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4" name="Google Shape;634;p95"/>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5" name="Google Shape;635;p95"/>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aphicFrame>
        <p:nvGraphicFramePr>
          <p:cNvPr id="640" name="Google Shape;640;p96"/>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9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graphicFrame>
        <p:nvGraphicFramePr>
          <p:cNvPr id="650" name="Google Shape;650;p9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graphicFrame>
        <p:nvGraphicFramePr>
          <p:cNvPr id="655" name="Google Shape;655;p9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aphicFrame>
        <p:nvGraphicFramePr>
          <p:cNvPr id="660" name="Google Shape;660;p10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sz="4800">
                        <a:solidFill>
                          <a:srgbClr val="FFFFFF"/>
                        </a:solidFill>
                        <a:latin typeface="Consolas"/>
                        <a:ea typeface="Consolas"/>
                        <a:cs typeface="Consolas"/>
                        <a:sym typeface="Consolas"/>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graphicFrame>
        <p:nvGraphicFramePr>
          <p:cNvPr id="665" name="Google Shape;665;p10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Congratulations! Today is your day. You're off to Great Places! You're off and away!</a:t>
            </a:r>
            <a:endParaRPr sz="25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aphicFrame>
        <p:nvGraphicFramePr>
          <p:cNvPr id="670" name="Google Shape;670;p10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00000000000000000000000001001000</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00000000000000000000000000100001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0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10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arrays</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latin typeface="Consolas"/>
              <a:ea typeface="Consolas"/>
              <a:cs typeface="Consolas"/>
              <a:sym typeface="Consola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106"/>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scores[0]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scores[1]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scores[2] = 33;</a:t>
            </a:r>
            <a:endParaRPr>
              <a:solidFill>
                <a:srgbClr val="FFFFFF"/>
              </a:solidFill>
              <a:latin typeface="Consolas"/>
              <a:ea typeface="Consolas"/>
              <a:cs typeface="Consolas"/>
              <a:sym typeface="Consola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graphicFrame>
        <p:nvGraphicFramePr>
          <p:cNvPr id="695" name="Google Shape;695;p107"/>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scores[0]</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scores[1]</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pic>
        <p:nvPicPr>
          <p:cNvPr id="700" name="Google Shape;700;p108"/>
          <p:cNvPicPr preferRelativeResize="0"/>
          <p:nvPr/>
        </p:nvPicPr>
        <p:blipFill>
          <a:blip r:embed="rId3">
            <a:alphaModFix/>
          </a:blip>
          <a:stretch>
            <a:fillRect/>
          </a:stretch>
        </p:blipFill>
        <p:spPr>
          <a:xfrm>
            <a:off x="2286000" y="1809750"/>
            <a:ext cx="1524000" cy="1524000"/>
          </a:xfrm>
          <a:prstGeom prst="rect">
            <a:avLst/>
          </a:prstGeom>
          <a:noFill/>
          <a:ln>
            <a:noFill/>
          </a:ln>
        </p:spPr>
      </p:pic>
      <p:pic>
        <p:nvPicPr>
          <p:cNvPr id="701" name="Google Shape;701;p108"/>
          <p:cNvPicPr preferRelativeResize="0"/>
          <p:nvPr/>
        </p:nvPicPr>
        <p:blipFill>
          <a:blip r:embed="rId4">
            <a:alphaModFix/>
          </a:blip>
          <a:stretch>
            <a:fillRect/>
          </a:stretch>
        </p:blipFill>
        <p:spPr>
          <a:xfrm>
            <a:off x="3810000" y="1809750"/>
            <a:ext cx="1524000" cy="1524000"/>
          </a:xfrm>
          <a:prstGeom prst="rect">
            <a:avLst/>
          </a:prstGeom>
          <a:noFill/>
          <a:ln>
            <a:noFill/>
          </a:ln>
        </p:spPr>
      </p:pic>
      <p:pic>
        <p:nvPicPr>
          <p:cNvPr id="702" name="Google Shape;702;p108"/>
          <p:cNvPicPr preferRelativeResize="0"/>
          <p:nvPr/>
        </p:nvPicPr>
        <p:blipFill>
          <a:blip r:embed="rId5">
            <a:alphaModFix/>
          </a:blip>
          <a:stretch>
            <a:fillRect/>
          </a:stretch>
        </p:blipFill>
        <p:spPr>
          <a:xfrm>
            <a:off x="5334000" y="1809750"/>
            <a:ext cx="1524000" cy="1524000"/>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10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char c1 = 'H';</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char c2 = 'I';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char c3 = '!';</a:t>
            </a:r>
            <a:endParaRPr>
              <a:solidFill>
                <a:srgbClr val="FFFFFF"/>
              </a:solidFill>
              <a:latin typeface="Consolas"/>
              <a:ea typeface="Consolas"/>
              <a:cs typeface="Consolas"/>
              <a:sym typeface="Consolas"/>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graphicFrame>
        <p:nvGraphicFramePr>
          <p:cNvPr id="712" name="Google Shape;712;p11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graphicFrame>
        <p:nvGraphicFramePr>
          <p:cNvPr id="717" name="Google Shape;717;p11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516</TotalTime>
  <Words>2932</Words>
  <Application>Microsoft Office PowerPoint</Application>
  <PresentationFormat>On-screen Show (16:9)</PresentationFormat>
  <Paragraphs>844</Paragraphs>
  <Slides>169</Slides>
  <Notes>169</Notes>
  <HiddenSlides>5</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169</vt:i4>
      </vt:variant>
    </vt:vector>
  </HeadingPairs>
  <TitlesOfParts>
    <vt:vector size="172" baseType="lpstr">
      <vt:lpstr>Arial</vt:lpstr>
      <vt:lpstr>Consolas</vt:lpstr>
      <vt:lpstr>Simple Dark</vt:lpstr>
      <vt:lpstr>PowerPoint Presentation</vt:lpstr>
      <vt:lpstr>Computing Technology</vt:lpstr>
      <vt:lpstr>PowerPoint Presentation</vt:lpstr>
      <vt:lpstr>reading levels</vt:lpstr>
      <vt:lpstr>PowerPoint Presentation</vt:lpstr>
      <vt:lpstr>One fish. Two fish. Red fish. Blue fish.</vt:lpstr>
      <vt:lpstr>Before Grade 1</vt:lpstr>
      <vt:lpstr>PowerPoint Presentation</vt:lpstr>
      <vt:lpstr>Congratulations! Today is your day. You're off to Great Places! You're off and away!</vt:lpstr>
      <vt:lpstr>Grade 3</vt:lpstr>
      <vt:lpstr>PowerPoint Presentation</vt:lpstr>
      <vt:lpstr>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vt:lpstr>
      <vt:lpstr>Grade 10</vt:lpstr>
      <vt:lpstr>reading levels</vt:lpstr>
      <vt:lpstr>cryptography</vt:lpstr>
      <vt:lpstr>U  I  J  T   J  T   D  T  5  0</vt:lpstr>
      <vt:lpstr>T  H  I  S   I  S   C  S  5  0</vt:lpstr>
      <vt:lpstr>compiler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engineering</vt:lpstr>
      <vt:lpstr>PowerPoint Presentation</vt:lpstr>
      <vt:lpstr>debugging</vt:lpstr>
      <vt:lpstr>PowerPoint Presentation</vt:lpstr>
      <vt:lpstr>PowerPoint Presentation</vt:lpstr>
      <vt:lpstr>PowerPoint Presentation</vt:lpstr>
      <vt:lpstr>PowerPoint Presentation</vt:lpstr>
      <vt:lpstr>PowerPoint Presentation</vt:lpstr>
      <vt:lpstr>PowerPoint Presentation</vt:lpstr>
      <vt:lpstr>CS50 Duck</vt:lpstr>
      <vt:lpstr>PowerPoint Presentation</vt:lpstr>
      <vt:lpstr>PowerPoint Presentation</vt:lpstr>
      <vt:lpstr>PowerPoint Presentation</vt:lpstr>
      <vt:lpstr>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arrays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string.h</vt:lpstr>
      <vt:lpstr>manual.cs50.io/#string.h</vt:lpstr>
      <vt:lpstr>strlen</vt:lpstr>
      <vt:lpstr>ctype.h</vt:lpstr>
      <vt:lpstr>manual.cs50.io/#ctype.h</vt:lpstr>
      <vt:lpstr>PowerPoint Presentation</vt:lpstr>
      <vt:lpstr>PowerPoint Presentation</vt:lpstr>
      <vt:lpstr>command-line arguments</vt:lpstr>
      <vt:lpstr>PowerPoint Presentation</vt:lpstr>
      <vt:lpstr>PowerPoint Presentation</vt:lpstr>
      <vt:lpstr>PowerPoint Presentation</vt:lpstr>
      <vt:lpstr>ASCII art</vt:lpstr>
      <vt:lpstr>cowsay</vt:lpstr>
      <vt:lpstr>exit status</vt:lpstr>
      <vt:lpstr>PowerPoint Presentation</vt:lpstr>
      <vt:lpstr>PowerPoint Presentation</vt:lpstr>
      <vt:lpstr>PowerPoint Presentation</vt:lpstr>
      <vt:lpstr>PowerPoint Presentation</vt:lpstr>
      <vt:lpstr>PowerPoint Presentation</vt:lpstr>
      <vt:lpstr>echo $?</vt:lpstr>
      <vt:lpstr>cryptography</vt:lpstr>
      <vt:lpstr>encryption</vt:lpstr>
      <vt:lpstr>PowerPoint Presentation</vt:lpstr>
      <vt:lpstr>PowerPoint Presentation</vt:lpstr>
      <vt:lpstr>cipher</vt:lpstr>
      <vt:lpstr>cipher</vt:lpstr>
      <vt:lpstr>PowerPoint Presentation</vt:lpstr>
      <vt:lpstr>PowerPoint Presentation</vt:lpstr>
      <vt:lpstr>PowerPoint Presentation</vt:lpstr>
      <vt:lpstr>PowerPoint Presentation</vt:lpstr>
      <vt:lpstr>PowerPoint Presentation</vt:lpstr>
      <vt:lpstr>PowerPoint Presentation</vt:lpstr>
      <vt:lpstr>decryption</vt:lpstr>
      <vt:lpstr>PowerPoint Presentation</vt:lpstr>
      <vt:lpstr>U  I  J  T   X  B  T   D  T  5  0</vt:lpstr>
      <vt:lpstr>T  I  J  T   X  B  T   D  T  5  0</vt:lpstr>
      <vt:lpstr>T  H  J  T   X  B  T   D  T  5  0</vt:lpstr>
      <vt:lpstr>T  H  I  T   X  B  T   D  T  5  0</vt:lpstr>
      <vt:lpstr>T  H  I  S   X  B  T   D  T  5  0</vt:lpstr>
      <vt:lpstr>T  H  I  S   W  B  T   D  T  5  0</vt:lpstr>
      <vt:lpstr>T  H  I  S   W  A  T   D  T  5  0</vt:lpstr>
      <vt:lpstr>T  H  I  S   W  A  S   D  T  5  0</vt:lpstr>
      <vt:lpstr>T  H  I  S   W  A  S   C  T  5  0</vt:lpstr>
      <vt:lpstr>T  H  I  S   W  A  S   C  S  5  0</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Ed Harris</cp:lastModifiedBy>
  <cp:revision>1</cp:revision>
  <dcterms:modified xsi:type="dcterms:W3CDTF">2025-08-05T06:25:32Z</dcterms:modified>
</cp:coreProperties>
</file>